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0" r:id="rId3"/>
    <p:sldId id="311" r:id="rId4"/>
    <p:sldId id="291" r:id="rId5"/>
    <p:sldId id="292" r:id="rId6"/>
    <p:sldId id="293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3" r:id="rId18"/>
    <p:sldId id="324" r:id="rId19"/>
    <p:sldId id="327" r:id="rId20"/>
    <p:sldId id="325" r:id="rId21"/>
    <p:sldId id="328" r:id="rId22"/>
    <p:sldId id="329" r:id="rId23"/>
    <p:sldId id="330" r:id="rId24"/>
    <p:sldId id="326" r:id="rId25"/>
    <p:sldId id="322" r:id="rId26"/>
    <p:sldId id="331" r:id="rId27"/>
    <p:sldId id="332" r:id="rId28"/>
    <p:sldId id="300" r:id="rId29"/>
    <p:sldId id="301" r:id="rId30"/>
    <p:sldId id="302" r:id="rId31"/>
    <p:sldId id="304" r:id="rId32"/>
    <p:sldId id="305" r:id="rId33"/>
    <p:sldId id="310" r:id="rId34"/>
    <p:sldId id="339" r:id="rId35"/>
    <p:sldId id="333" r:id="rId36"/>
    <p:sldId id="334" r:id="rId37"/>
    <p:sldId id="335" r:id="rId38"/>
    <p:sldId id="336" r:id="rId39"/>
    <p:sldId id="337" r:id="rId40"/>
    <p:sldId id="340" r:id="rId41"/>
    <p:sldId id="341" r:id="rId42"/>
    <p:sldId id="309" r:id="rId4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7" autoAdjust="0"/>
    <p:restoredTop sz="86721" autoAdjust="0"/>
  </p:normalViewPr>
  <p:slideViewPr>
    <p:cSldViewPr>
      <p:cViewPr varScale="1">
        <p:scale>
          <a:sx n="106" d="100"/>
          <a:sy n="106" d="100"/>
        </p:scale>
        <p:origin x="-992" y="-96"/>
      </p:cViewPr>
      <p:guideLst>
        <p:guide orient="horz" pos="4020"/>
        <p:guide orient="horz" pos="890"/>
        <p:guide orient="horz" pos="1434"/>
        <p:guide pos="884"/>
        <p:guide pos="5465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EFA4B-77C2-481A-ABD0-DB23CAD51848}" type="datetime8">
              <a:rPr lang="nl-NL" smtClean="0"/>
              <a:t>14/03/14 21:48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21D8-2BA0-4B3C-980A-4A3FF683EAE5}" type="datetime8">
              <a:rPr lang="nl-NL" smtClean="0"/>
              <a:t>14/03/14 21:47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heet met TNO-logo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403350" y="234888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1805312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8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klei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350" y="235080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4293096"/>
            <a:ext cx="3024188" cy="2088654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13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psomming en of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box  of groo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261469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03350" y="2199600"/>
            <a:ext cx="7272338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cxnSp>
        <p:nvCxnSpPr>
          <p:cNvPr id="8" name="Rechte verbindingslijn 7"/>
          <p:cNvCxnSpPr/>
          <p:nvPr/>
        </p:nvCxnSpPr>
        <p:spPr>
          <a:xfrm flipV="1">
            <a:off x="248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2336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1520" y="116632"/>
            <a:ext cx="864096" cy="576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92077" y="188639"/>
            <a:ext cx="379723" cy="5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1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Federated BIM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350" y="1988840"/>
            <a:ext cx="7272338" cy="360000"/>
          </a:xfrm>
        </p:spPr>
        <p:txBody>
          <a:bodyPr/>
          <a:lstStyle/>
          <a:p>
            <a:r>
              <a:rPr lang="nl-NL" dirty="0" smtClean="0"/>
              <a:t>
Léon van Berlo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203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2.5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3.2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3.2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4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4.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19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5.0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6.3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6.4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19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7.3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781008"/>
            <a:ext cx="7272338" cy="720000"/>
          </a:xfrm>
        </p:spPr>
        <p:txBody>
          <a:bodyPr/>
          <a:lstStyle/>
          <a:p>
            <a:pPr algn="ctr"/>
            <a:r>
              <a:rPr lang="en-US" dirty="0" smtClean="0"/>
              <a:t>Sidestep: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Non-IFC results returning to BIMserver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34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71600" y="1172418"/>
            <a:ext cx="7467600" cy="960438"/>
          </a:xfrm>
        </p:spPr>
        <p:txBody>
          <a:bodyPr/>
          <a:lstStyle/>
          <a:p>
            <a:r>
              <a:rPr lang="en-US" dirty="0" smtClean="0"/>
              <a:t>There is NO central BIM!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73152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0745" y="6381328"/>
            <a:ext cx="667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berlotti</a:t>
            </a:r>
            <a:r>
              <a:rPr lang="en-US" dirty="0"/>
              <a:t>/there-is-no-central-</a:t>
            </a:r>
            <a:r>
              <a:rPr lang="en-US" dirty="0" err="1"/>
              <a:t>bim</a:t>
            </a:r>
            <a:r>
              <a:rPr lang="en-US" dirty="0"/>
              <a:t>-model</a:t>
            </a:r>
          </a:p>
        </p:txBody>
      </p:sp>
    </p:spTree>
    <p:extLst>
      <p:ext uri="{BB962C8B-B14F-4D97-AF65-F5344CB8AC3E}">
        <p14:creationId xmlns:p14="http://schemas.microsoft.com/office/powerpoint/2010/main" val="99556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5.4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6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28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7.3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2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8.0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19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28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8.2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8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8.3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3-14 23.08.3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69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3.09.5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32656"/>
            <a:ext cx="7581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7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124744"/>
            <a:ext cx="7272338" cy="720000"/>
          </a:xfrm>
        </p:spPr>
        <p:txBody>
          <a:bodyPr/>
          <a:lstStyle/>
          <a:p>
            <a:r>
              <a:rPr lang="en-AU" smtClean="0"/>
              <a:t>What happenend?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844824"/>
            <a:ext cx="7272338" cy="4182150"/>
          </a:xfrm>
        </p:spPr>
        <p:txBody>
          <a:bodyPr/>
          <a:lstStyle/>
          <a:p>
            <a:r>
              <a:rPr lang="en-GB" dirty="0" smtClean="0"/>
              <a:t>User: check-in model (IFC)</a:t>
            </a:r>
          </a:p>
          <a:p>
            <a:r>
              <a:rPr lang="en-GB" dirty="0" smtClean="0"/>
              <a:t>GUI: communicating with server</a:t>
            </a:r>
          </a:p>
          <a:p>
            <a:r>
              <a:rPr lang="en-GB" dirty="0" smtClean="0"/>
              <a:t>Server: storing model in database**</a:t>
            </a:r>
            <a:endParaRPr lang="en-GB" dirty="0" smtClean="0"/>
          </a:p>
          <a:p>
            <a:r>
              <a:rPr lang="en-GB" dirty="0" smtClean="0"/>
              <a:t>Server: model check if data is according to </a:t>
            </a:r>
            <a:r>
              <a:rPr lang="en-GB" dirty="0" err="1" smtClean="0"/>
              <a:t>ruleset</a:t>
            </a:r>
            <a:endParaRPr lang="en-GB" dirty="0" smtClean="0"/>
          </a:p>
          <a:p>
            <a:r>
              <a:rPr lang="en-GB" dirty="0" smtClean="0"/>
              <a:t>Server: sending notification to subscribed service about new revision</a:t>
            </a:r>
          </a:p>
          <a:p>
            <a:r>
              <a:rPr lang="en-GB" dirty="0" smtClean="0"/>
              <a:t>Remote Service: getting model (with token) from server *</a:t>
            </a:r>
          </a:p>
          <a:p>
            <a:r>
              <a:rPr lang="en-GB" dirty="0" smtClean="0"/>
              <a:t>Remote Service: analysing model *</a:t>
            </a:r>
          </a:p>
          <a:p>
            <a:r>
              <a:rPr lang="en-GB" dirty="0" smtClean="0"/>
              <a:t>Remote Service: sending result back to server *</a:t>
            </a:r>
          </a:p>
          <a:p>
            <a:r>
              <a:rPr lang="en-GB" dirty="0" smtClean="0"/>
              <a:t>Server: checking result is valid and authorised to receive</a:t>
            </a:r>
          </a:p>
          <a:p>
            <a:r>
              <a:rPr lang="en-GB" dirty="0" smtClean="0"/>
              <a:t>Server: adding result to ‘extended data’ or new project revision</a:t>
            </a:r>
          </a:p>
          <a:p>
            <a:r>
              <a:rPr lang="en-GB" dirty="0" smtClean="0"/>
              <a:t>GUI: viewing or downloading result</a:t>
            </a:r>
          </a:p>
          <a:p>
            <a:endParaRPr lang="en-GB" dirty="0" smtClean="0"/>
          </a:p>
          <a:p>
            <a:r>
              <a:rPr lang="en-GB" sz="1600" dirty="0" smtClean="0"/>
              <a:t>** = model check can also be placed before storing data</a:t>
            </a:r>
          </a:p>
          <a:p>
            <a:r>
              <a:rPr lang="en-GB" sz="1600" dirty="0" smtClean="0"/>
              <a:t>* = constant interaction between service/server/</a:t>
            </a:r>
            <a:r>
              <a:rPr lang="en-GB" sz="1600" dirty="0" err="1" smtClean="0"/>
              <a:t>gui</a:t>
            </a:r>
            <a:r>
              <a:rPr lang="en-GB" sz="1600" dirty="0" smtClean="0"/>
              <a:t> about status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5375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895600"/>
            <a:ext cx="7272338" cy="720000"/>
          </a:xfrm>
        </p:spPr>
        <p:txBody>
          <a:bodyPr/>
          <a:lstStyle/>
          <a:p>
            <a:pPr algn="ctr"/>
            <a:r>
              <a:rPr lang="nl-NL" dirty="0" smtClean="0"/>
              <a:t>The big(</a:t>
            </a:r>
            <a:r>
              <a:rPr lang="nl-NL" dirty="0" err="1" smtClean="0"/>
              <a:t>ger</a:t>
            </a:r>
            <a:r>
              <a:rPr lang="nl-NL" dirty="0" smtClean="0"/>
              <a:t>) </a:t>
            </a:r>
            <a:r>
              <a:rPr lang="nl-NL" dirty="0" smtClean="0"/>
              <a:t>picture:</a:t>
            </a:r>
            <a:br>
              <a:rPr lang="nl-NL" dirty="0" smtClean="0"/>
            </a:br>
            <a:r>
              <a:rPr lang="nl-NL" dirty="0"/>
              <a:t/>
            </a:r>
            <a:br>
              <a:rPr lang="nl-NL" dirty="0"/>
            </a:br>
            <a:r>
              <a:rPr lang="nl-NL" b="0" dirty="0" err="1" smtClean="0"/>
              <a:t>Results</a:t>
            </a:r>
            <a:r>
              <a:rPr lang="nl-NL" b="0" dirty="0" smtClean="0"/>
              <a:t> </a:t>
            </a:r>
            <a:r>
              <a:rPr lang="nl-NL" b="0" dirty="0" err="1" smtClean="0"/>
              <a:t>can</a:t>
            </a:r>
            <a:r>
              <a:rPr lang="nl-NL" b="0" dirty="0" smtClean="0"/>
              <a:t> trigger </a:t>
            </a:r>
            <a:r>
              <a:rPr lang="nl-NL" b="0" dirty="0" err="1" smtClean="0"/>
              <a:t>other</a:t>
            </a:r>
            <a:r>
              <a:rPr lang="nl-NL" b="0" dirty="0" smtClean="0"/>
              <a:t> (remote) services</a:t>
            </a:r>
            <a:br>
              <a:rPr lang="nl-NL" b="0" dirty="0" smtClean="0"/>
            </a:br>
            <a:r>
              <a:rPr lang="nl-NL" b="0" dirty="0" smtClean="0"/>
              <a:t/>
            </a:r>
            <a:br>
              <a:rPr lang="nl-NL" b="0" dirty="0" smtClean="0"/>
            </a:br>
            <a:r>
              <a:rPr lang="nl-NL" b="0" dirty="0" err="1" smtClean="0"/>
              <a:t>and</a:t>
            </a:r>
            <a:r>
              <a:rPr lang="nl-NL" b="0" dirty="0" smtClean="0"/>
              <a:t>:</a:t>
            </a:r>
            <a:br>
              <a:rPr lang="nl-NL" b="0" dirty="0" smtClean="0"/>
            </a:br>
            <a:r>
              <a:rPr lang="nl-NL" b="0" dirty="0"/>
              <a:t/>
            </a:r>
            <a:br>
              <a:rPr lang="nl-NL" b="0" dirty="0"/>
            </a:br>
            <a:r>
              <a:rPr lang="nl-NL" b="0" dirty="0" smtClean="0"/>
              <a:t>Remote services </a:t>
            </a:r>
            <a:r>
              <a:rPr lang="nl-NL" b="0" dirty="0" err="1" smtClean="0"/>
              <a:t>can</a:t>
            </a:r>
            <a:r>
              <a:rPr lang="nl-NL" b="0" dirty="0" smtClean="0"/>
              <a:t> trigger remote-remote services</a:t>
            </a:r>
            <a:endParaRPr lang="nl-NL" b="0" dirty="0"/>
          </a:p>
        </p:txBody>
      </p:sp>
    </p:spTree>
    <p:extLst>
      <p:ext uri="{BB962C8B-B14F-4D97-AF65-F5344CB8AC3E}">
        <p14:creationId xmlns:p14="http://schemas.microsoft.com/office/powerpoint/2010/main" val="303891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driven IT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276872"/>
            <a:ext cx="6032500" cy="387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99792" y="6309320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msdn.microsoft.com</a:t>
            </a:r>
            <a:r>
              <a:rPr lang="en-US" dirty="0"/>
              <a:t>/en-us/library/dd129913.aspx</a:t>
            </a:r>
          </a:p>
        </p:txBody>
      </p:sp>
    </p:spTree>
    <p:extLst>
      <p:ext uri="{BB962C8B-B14F-4D97-AF65-F5344CB8AC3E}">
        <p14:creationId xmlns:p14="http://schemas.microsoft.com/office/powerpoint/2010/main" val="1814789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052816"/>
            <a:ext cx="7272338" cy="720000"/>
          </a:xfrm>
        </p:spPr>
        <p:txBody>
          <a:bodyPr/>
          <a:lstStyle/>
          <a:p>
            <a:r>
              <a:rPr lang="nl-NL" dirty="0" smtClean="0"/>
              <a:t>The big picture</a:t>
            </a:r>
            <a:endParaRPr lang="nl-NL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08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908720"/>
            <a:ext cx="7272338" cy="720000"/>
          </a:xfrm>
        </p:spPr>
        <p:txBody>
          <a:bodyPr/>
          <a:lstStyle/>
          <a:p>
            <a:r>
              <a:rPr lang="nl-NL" dirty="0" smtClean="0"/>
              <a:t>Niche </a:t>
            </a:r>
            <a:r>
              <a:rPr lang="nl-NL" dirty="0" err="1" smtClean="0"/>
              <a:t>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7467600" cy="4525963"/>
          </a:xfrm>
        </p:spPr>
        <p:txBody>
          <a:bodyPr/>
          <a:lstStyle/>
          <a:p>
            <a:r>
              <a:rPr lang="nl-NL" sz="2000" dirty="0" smtClean="0"/>
              <a:t>BIM </a:t>
            </a:r>
            <a:r>
              <a:rPr lang="nl-NL" sz="2000" dirty="0" smtClean="0"/>
              <a:t>services </a:t>
            </a:r>
            <a:r>
              <a:rPr lang="nl-NL" sz="2000" dirty="0" err="1" smtClean="0"/>
              <a:t>like</a:t>
            </a:r>
            <a:r>
              <a:rPr lang="nl-NL" sz="2000" dirty="0" smtClean="0"/>
              <a:t>:</a:t>
            </a:r>
          </a:p>
          <a:p>
            <a:pPr lvl="1"/>
            <a:r>
              <a:rPr lang="nl-NL" sz="1600" dirty="0" err="1" smtClean="0"/>
              <a:t>Bimserver</a:t>
            </a:r>
            <a:r>
              <a:rPr lang="nl-NL" sz="1600" dirty="0" smtClean="0"/>
              <a:t> (“BIM Data service”)</a:t>
            </a:r>
          </a:p>
          <a:p>
            <a:pPr lvl="1"/>
            <a:r>
              <a:rPr lang="nl-NL" sz="1600" dirty="0" err="1" smtClean="0"/>
              <a:t>Clashdetection</a:t>
            </a:r>
            <a:endParaRPr lang="nl-NL" sz="1600" dirty="0" smtClean="0"/>
          </a:p>
          <a:p>
            <a:pPr lvl="1"/>
            <a:r>
              <a:rPr lang="nl-NL" sz="1600" dirty="0" smtClean="0"/>
              <a:t>CO2 life </a:t>
            </a:r>
            <a:r>
              <a:rPr lang="nl-NL" sz="1600" dirty="0" err="1" smtClean="0"/>
              <a:t>cycle</a:t>
            </a:r>
            <a:r>
              <a:rPr lang="nl-NL" sz="1600" dirty="0" smtClean="0"/>
              <a:t> </a:t>
            </a:r>
            <a:r>
              <a:rPr lang="nl-NL" sz="1600" dirty="0" err="1" smtClean="0"/>
              <a:t>calculation</a:t>
            </a:r>
            <a:endParaRPr lang="nl-NL" sz="1600" dirty="0" smtClean="0"/>
          </a:p>
          <a:p>
            <a:pPr lvl="1"/>
            <a:r>
              <a:rPr lang="nl-NL" sz="1600" dirty="0" smtClean="0"/>
              <a:t>Floorplan generator</a:t>
            </a:r>
          </a:p>
          <a:p>
            <a:pPr lvl="1"/>
            <a:r>
              <a:rPr lang="nl-NL" sz="1600" dirty="0" err="1" smtClean="0"/>
              <a:t>Supplier</a:t>
            </a:r>
            <a:r>
              <a:rPr lang="nl-NL" sz="1600" dirty="0" smtClean="0"/>
              <a:t> </a:t>
            </a:r>
            <a:r>
              <a:rPr lang="nl-NL" sz="1600" dirty="0" err="1" smtClean="0"/>
              <a:t>automators</a:t>
            </a:r>
            <a:r>
              <a:rPr lang="nl-NL" sz="1600" dirty="0" smtClean="0"/>
              <a:t> (</a:t>
            </a:r>
            <a:r>
              <a:rPr lang="nl-NL" sz="1600" dirty="0" err="1" smtClean="0"/>
              <a:t>staircase</a:t>
            </a:r>
            <a:r>
              <a:rPr lang="nl-NL" sz="1600" dirty="0" smtClean="0"/>
              <a:t>, </a:t>
            </a:r>
            <a:r>
              <a:rPr lang="nl-NL" sz="1600" dirty="0" err="1" smtClean="0"/>
              <a:t>floors,etc</a:t>
            </a:r>
            <a:r>
              <a:rPr lang="nl-NL" sz="1600" dirty="0" smtClean="0"/>
              <a:t>)</a:t>
            </a:r>
          </a:p>
          <a:p>
            <a:pPr lvl="1"/>
            <a:r>
              <a:rPr lang="nl-NL" sz="1600" dirty="0" err="1" smtClean="0"/>
              <a:t>Android</a:t>
            </a:r>
            <a:r>
              <a:rPr lang="nl-NL" sz="1600" dirty="0" smtClean="0"/>
              <a:t> </a:t>
            </a:r>
            <a:r>
              <a:rPr lang="nl-NL" sz="1600" dirty="0" err="1" smtClean="0"/>
              <a:t>app</a:t>
            </a:r>
            <a:endParaRPr lang="nl-NL" sz="1600" dirty="0" smtClean="0"/>
          </a:p>
          <a:p>
            <a:pPr lvl="1"/>
            <a:r>
              <a:rPr lang="nl-NL" sz="1600" dirty="0" smtClean="0"/>
              <a:t>Loggers </a:t>
            </a:r>
            <a:r>
              <a:rPr lang="nl-NL" sz="1600" dirty="0" err="1" smtClean="0"/>
              <a:t>and</a:t>
            </a:r>
            <a:r>
              <a:rPr lang="nl-NL" sz="1600" dirty="0" smtClean="0"/>
              <a:t> analyses</a:t>
            </a:r>
          </a:p>
          <a:p>
            <a:pPr lvl="1"/>
            <a:r>
              <a:rPr lang="nl-NL" sz="1600" dirty="0" err="1" smtClean="0"/>
              <a:t>Validation</a:t>
            </a:r>
            <a:r>
              <a:rPr lang="nl-NL" sz="1600" dirty="0" smtClean="0"/>
              <a:t> checkers</a:t>
            </a:r>
          </a:p>
          <a:p>
            <a:pPr lvl="1"/>
            <a:r>
              <a:rPr lang="nl-NL" sz="1600" dirty="0" smtClean="0"/>
              <a:t>Furniture </a:t>
            </a:r>
            <a:r>
              <a:rPr lang="nl-NL" sz="1600" dirty="0" smtClean="0"/>
              <a:t>placer</a:t>
            </a:r>
          </a:p>
          <a:p>
            <a:pPr lvl="1"/>
            <a:r>
              <a:rPr lang="nl-NL" sz="1600" dirty="0" err="1" smtClean="0"/>
              <a:t>SpaceInvaders</a:t>
            </a:r>
            <a:r>
              <a:rPr lang="nl-NL" sz="1600" dirty="0" smtClean="0"/>
              <a:t> </a:t>
            </a:r>
            <a:r>
              <a:rPr lang="nl-NL" sz="1600" dirty="0" err="1" smtClean="0"/>
              <a:t>app</a:t>
            </a:r>
            <a:endParaRPr lang="nl-NL" sz="1600" dirty="0" smtClean="0"/>
          </a:p>
          <a:p>
            <a:pPr lvl="1"/>
            <a:r>
              <a:rPr lang="nl-NL" sz="1600" dirty="0" smtClean="0"/>
              <a:t>PNG </a:t>
            </a:r>
            <a:r>
              <a:rPr lang="nl-NL" sz="1600" dirty="0" err="1" smtClean="0"/>
              <a:t>renderer</a:t>
            </a:r>
            <a:r>
              <a:rPr lang="nl-NL" sz="1600" dirty="0" smtClean="0"/>
              <a:t> </a:t>
            </a:r>
          </a:p>
          <a:p>
            <a:pPr lvl="1"/>
            <a:r>
              <a:rPr lang="nl-NL" sz="1600" dirty="0" smtClean="0"/>
              <a:t>2D Floorplan generator</a:t>
            </a:r>
          </a:p>
          <a:p>
            <a:pPr lvl="1"/>
            <a:r>
              <a:rPr lang="nl-NL" sz="1600" dirty="0" smtClean="0"/>
              <a:t>….</a:t>
            </a:r>
            <a:endParaRPr lang="nl-NL" sz="1600" dirty="0"/>
          </a:p>
          <a:p>
            <a:r>
              <a:rPr lang="nl-NL" sz="2400" dirty="0" err="1" smtClean="0"/>
              <a:t>Everything</a:t>
            </a:r>
            <a:r>
              <a:rPr lang="nl-NL" sz="2400" dirty="0" smtClean="0"/>
              <a:t> automatic </a:t>
            </a:r>
            <a:r>
              <a:rPr lang="nl-NL" sz="2400" dirty="0" err="1" smtClean="0"/>
              <a:t>and</a:t>
            </a:r>
            <a:r>
              <a:rPr lang="nl-NL" sz="2400" dirty="0" smtClean="0"/>
              <a:t> ‘on </a:t>
            </a:r>
            <a:r>
              <a:rPr lang="nl-NL" sz="2400" dirty="0" err="1" smtClean="0"/>
              <a:t>demand</a:t>
            </a:r>
            <a:r>
              <a:rPr lang="nl-NL" sz="2400" dirty="0" smtClean="0"/>
              <a:t>’ event </a:t>
            </a:r>
            <a:r>
              <a:rPr lang="nl-NL" sz="2400" dirty="0" err="1" smtClean="0"/>
              <a:t>driven</a:t>
            </a:r>
            <a:r>
              <a:rPr lang="nl-NL" sz="2400" dirty="0" smtClean="0"/>
              <a:t> </a:t>
            </a:r>
            <a:endParaRPr lang="nl-NL" sz="2400" b="1" dirty="0" smtClean="0"/>
          </a:p>
          <a:p>
            <a:pPr lvl="1"/>
            <a:endParaRPr lang="nl-NL" sz="2000" dirty="0" smtClean="0"/>
          </a:p>
        </p:txBody>
      </p:sp>
      <p:pic>
        <p:nvPicPr>
          <p:cNvPr id="4" name="Picture 2" descr="http://image.slidesharecdn.com/20120728there-is-no-central-model-120726064517-phpapp02/95/slide-14-728.jpg?134338093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6924" r="15036" b="16463"/>
          <a:stretch/>
        </p:blipFill>
        <p:spPr bwMode="auto">
          <a:xfrm>
            <a:off x="5986116" y="2286000"/>
            <a:ext cx="315788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502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Current (old) demonstrator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AU" sz="2400" dirty="0" smtClean="0"/>
              <a:t>1. </a:t>
            </a:r>
            <a:r>
              <a:rPr lang="en-AU" sz="2400" dirty="0" err="1" smtClean="0"/>
              <a:t>Checkin</a:t>
            </a:r>
            <a:r>
              <a:rPr lang="en-AU" sz="2400" dirty="0" smtClean="0"/>
              <a:t> model (</a:t>
            </a:r>
            <a:r>
              <a:rPr lang="en-AU" sz="2400" dirty="0" err="1" smtClean="0"/>
              <a:t>bimserver</a:t>
            </a:r>
            <a:r>
              <a:rPr lang="en-AU" sz="2400" dirty="0" smtClean="0"/>
              <a:t>)</a:t>
            </a:r>
          </a:p>
          <a:p>
            <a:pPr marL="457200" lvl="1" indent="0">
              <a:buNone/>
            </a:pPr>
            <a:r>
              <a:rPr lang="en-AU" sz="2400" dirty="0" smtClean="0"/>
              <a:t>	- Staircase supplier sends staircase model (IFC) </a:t>
            </a:r>
          </a:p>
          <a:p>
            <a:pPr marL="457200" lvl="1" indent="0">
              <a:buNone/>
            </a:pPr>
            <a:r>
              <a:rPr lang="en-AU" sz="2400" dirty="0" smtClean="0"/>
              <a:t>	- </a:t>
            </a:r>
            <a:r>
              <a:rPr lang="en-AU" sz="2400" dirty="0" err="1" smtClean="0"/>
              <a:t>Floorsupplier</a:t>
            </a:r>
            <a:r>
              <a:rPr lang="en-AU" sz="2400" dirty="0" smtClean="0"/>
              <a:t>(IFC)</a:t>
            </a:r>
          </a:p>
          <a:p>
            <a:pPr marL="457200" lvl="1" indent="0">
              <a:buNone/>
            </a:pPr>
            <a:r>
              <a:rPr lang="en-AU" sz="2400" dirty="0" smtClean="0"/>
              <a:t>	- </a:t>
            </a:r>
            <a:r>
              <a:rPr lang="en-AU" sz="2400" dirty="0" err="1" smtClean="0"/>
              <a:t>Innerwall</a:t>
            </a:r>
            <a:r>
              <a:rPr lang="en-AU" sz="2400" dirty="0" smtClean="0"/>
              <a:t> supplier (IFC)</a:t>
            </a:r>
          </a:p>
          <a:p>
            <a:pPr marL="457200" lvl="1" indent="0">
              <a:buNone/>
            </a:pPr>
            <a:r>
              <a:rPr lang="en-AU" sz="2400" dirty="0" smtClean="0"/>
              <a:t>2. </a:t>
            </a:r>
            <a:r>
              <a:rPr lang="en-AU" sz="2400" dirty="0" err="1" smtClean="0"/>
              <a:t>Clashdetection</a:t>
            </a:r>
            <a:r>
              <a:rPr lang="en-AU" sz="2400" dirty="0" smtClean="0"/>
              <a:t> (BCF) </a:t>
            </a:r>
          </a:p>
          <a:p>
            <a:pPr marL="457200" lvl="1" indent="0">
              <a:buNone/>
            </a:pPr>
            <a:r>
              <a:rPr lang="en-AU" sz="2400" dirty="0" smtClean="0"/>
              <a:t>3. Check on IFC quality (</a:t>
            </a:r>
            <a:r>
              <a:rPr lang="en-AU" sz="2400" dirty="0" err="1" smtClean="0"/>
              <a:t>Statsbygg</a:t>
            </a:r>
            <a:r>
              <a:rPr lang="en-AU" sz="2400" dirty="0" smtClean="0"/>
              <a:t> / RGD)</a:t>
            </a:r>
          </a:p>
          <a:p>
            <a:pPr marL="457200" lvl="1" indent="0">
              <a:buNone/>
            </a:pPr>
            <a:r>
              <a:rPr lang="en-AU" sz="2400" dirty="0" smtClean="0"/>
              <a:t>4. CO2 life cycle analyses (PDF)</a:t>
            </a:r>
          </a:p>
          <a:p>
            <a:pPr marL="457200" lvl="1" indent="0">
              <a:buNone/>
            </a:pPr>
            <a:r>
              <a:rPr lang="en-AU" sz="2400" dirty="0" smtClean="0"/>
              <a:t>2. Sync with </a:t>
            </a:r>
            <a:r>
              <a:rPr lang="en-AU" sz="2400" dirty="0" err="1" smtClean="0"/>
              <a:t>datastore</a:t>
            </a:r>
            <a:r>
              <a:rPr lang="en-AU" sz="2400" dirty="0" smtClean="0"/>
              <a:t> of </a:t>
            </a:r>
            <a:r>
              <a:rPr lang="en-AU" sz="2400" dirty="0" err="1" smtClean="0"/>
              <a:t>projectmembers</a:t>
            </a:r>
            <a:endParaRPr lang="en-AU" sz="2400" dirty="0" smtClean="0"/>
          </a:p>
          <a:p>
            <a:pPr marL="457200" lvl="1" indent="0">
              <a:buNone/>
            </a:pPr>
            <a:r>
              <a:rPr lang="en-AU" sz="2400" dirty="0" smtClean="0"/>
              <a:t>4. Client gets </a:t>
            </a:r>
            <a:r>
              <a:rPr lang="en-AU" sz="2400" dirty="0" err="1" smtClean="0"/>
              <a:t>spreadsheet</a:t>
            </a:r>
            <a:r>
              <a:rPr lang="en-AU" sz="2400" dirty="0" smtClean="0"/>
              <a:t> in </a:t>
            </a:r>
            <a:r>
              <a:rPr lang="en-AU" sz="2400" dirty="0" err="1" smtClean="0"/>
              <a:t>dropbox</a:t>
            </a:r>
            <a:endParaRPr lang="en-AU" sz="2400" dirty="0" smtClean="0"/>
          </a:p>
          <a:p>
            <a:pPr marL="0" indent="0">
              <a:buNone/>
            </a:pPr>
            <a:endParaRPr lang="en-AU" sz="2400" dirty="0" smtClean="0"/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160928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initiative for simple demonstrations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TheBIMfederation.com</a:t>
            </a:r>
            <a:endParaRPr lang="en-US" dirty="0" smtClean="0"/>
          </a:p>
          <a:p>
            <a:pPr lvl="2"/>
            <a:r>
              <a:rPr lang="en-US" dirty="0" smtClean="0"/>
              <a:t>Lists online BIMSie compliant services</a:t>
            </a:r>
          </a:p>
          <a:p>
            <a:pPr lvl="2"/>
            <a:r>
              <a:rPr lang="en-US" dirty="0" smtClean="0"/>
              <a:t>Very simple; one upload (no revisions, </a:t>
            </a:r>
            <a:r>
              <a:rPr lang="en-US" dirty="0" err="1" smtClean="0"/>
              <a:t>submodels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Only one-to-one feedback (no iteration of events)</a:t>
            </a:r>
          </a:p>
          <a:p>
            <a:pPr lvl="2"/>
            <a:r>
              <a:rPr lang="en-US" dirty="0" smtClean="0"/>
              <a:t>For now: only free services are supported (might change)</a:t>
            </a:r>
          </a:p>
          <a:p>
            <a:pPr lvl="2"/>
            <a:endParaRPr lang="en-US" dirty="0"/>
          </a:p>
          <a:p>
            <a:r>
              <a:rPr lang="en-US" dirty="0" smtClean="0"/>
              <a:t>Goal:</a:t>
            </a:r>
          </a:p>
          <a:p>
            <a:pPr lvl="1"/>
            <a:r>
              <a:rPr lang="en-US" dirty="0" smtClean="0"/>
              <a:t>Explain the federated concept</a:t>
            </a:r>
          </a:p>
          <a:p>
            <a:pPr lvl="1"/>
            <a:r>
              <a:rPr lang="en-US" dirty="0" smtClean="0"/>
              <a:t>Lower threshold for people to jump into the ecosystem</a:t>
            </a:r>
          </a:p>
          <a:p>
            <a:pPr lvl="1"/>
            <a:endParaRPr lang="en-US" dirty="0"/>
          </a:p>
          <a:p>
            <a:pPr marL="185738" lvl="1" indent="0">
              <a:buNone/>
            </a:pPr>
            <a:r>
              <a:rPr lang="en-US" dirty="0" smtClean="0"/>
              <a:t>Planned for April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8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3-14 18.47.3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43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3-14 18.44.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19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3-14 18.45.3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" y="874219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18.45.4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86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18.46.1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219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18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</p:spPr>
        <p:txBody>
          <a:bodyPr/>
          <a:lstStyle/>
          <a:p>
            <a:r>
              <a:rPr lang="nl-NL" dirty="0" err="1" smtClean="0"/>
              <a:t>Limitations</a:t>
            </a:r>
            <a:r>
              <a:rPr lang="nl-NL" dirty="0" smtClean="0"/>
              <a:t> </a:t>
            </a:r>
            <a:r>
              <a:rPr lang="nl-NL" dirty="0" err="1" smtClean="0"/>
              <a:t>TheBIMFederation.com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561138" cy="4392910"/>
          </a:xfrm>
        </p:spPr>
        <p:txBody>
          <a:bodyPr/>
          <a:lstStyle/>
          <a:p>
            <a:r>
              <a:rPr lang="en-AU" sz="2000" dirty="0" smtClean="0"/>
              <a:t>Yes</a:t>
            </a:r>
          </a:p>
          <a:p>
            <a:endParaRPr lang="en-AU" sz="2000" dirty="0" smtClean="0"/>
          </a:p>
          <a:p>
            <a:r>
              <a:rPr lang="en-AU" sz="2000" dirty="0" smtClean="0"/>
              <a:t>But you don’t need your own server to test it</a:t>
            </a:r>
          </a:p>
          <a:p>
            <a:endParaRPr lang="en-AU" sz="2000" dirty="0" smtClean="0"/>
          </a:p>
          <a:p>
            <a:r>
              <a:rPr lang="en-AU" sz="2000" dirty="0" smtClean="0"/>
              <a:t>Goal is to explain the concept; grow the ecosystem; give a podium to remote service providers</a:t>
            </a:r>
          </a:p>
          <a:p>
            <a:endParaRPr lang="en-AU" sz="2000" dirty="0"/>
          </a:p>
          <a:p>
            <a:r>
              <a:rPr lang="en-AU" sz="2000" dirty="0" smtClean="0"/>
              <a:t>Advances users: BIMserver (</a:t>
            </a:r>
            <a:r>
              <a:rPr lang="en-AU" sz="2000" dirty="0" smtClean="0"/>
              <a:t>also </a:t>
            </a:r>
            <a:r>
              <a:rPr lang="en-AU" sz="2000" dirty="0" smtClean="0"/>
              <a:t>free)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8527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differencebetween.co.in/wp-content/uploads/2012/12/Grid-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06" y="1484784"/>
            <a:ext cx="5669402" cy="45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96756" y="2492896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               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6463327" y="1772816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               </a:t>
            </a:r>
            <a:endParaRPr lang="nl-NL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1172418"/>
            <a:ext cx="7467600" cy="960438"/>
          </a:xfrm>
        </p:spPr>
        <p:txBody>
          <a:bodyPr/>
          <a:lstStyle/>
          <a:p>
            <a:r>
              <a:rPr lang="en-US" dirty="0" smtClean="0"/>
              <a:t>There is NO central </a:t>
            </a:r>
            <a:r>
              <a:rPr lang="en-US" dirty="0" smtClean="0"/>
              <a:t>server!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245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Federated BIM </a:t>
            </a:r>
            <a:r>
              <a:rPr lang="nl-NL" dirty="0" err="1" smtClean="0"/>
              <a:t>conclusions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561138" cy="4392910"/>
          </a:xfrm>
        </p:spPr>
        <p:txBody>
          <a:bodyPr/>
          <a:lstStyle/>
          <a:p>
            <a:r>
              <a:rPr lang="en-AU" sz="2000" dirty="0" smtClean="0"/>
              <a:t>Services can be closed source / ask money for specific features</a:t>
            </a:r>
          </a:p>
          <a:p>
            <a:r>
              <a:rPr lang="en-AU" sz="2000" dirty="0" smtClean="0"/>
              <a:t>Based on publish/subscribe principle (subscription to events)</a:t>
            </a:r>
          </a:p>
          <a:p>
            <a:r>
              <a:rPr lang="en-AU" sz="2000" dirty="0" smtClean="0"/>
              <a:t>Can be more than one per topic (competition)</a:t>
            </a:r>
          </a:p>
          <a:p>
            <a:r>
              <a:rPr lang="en-AU" sz="2000" dirty="0" smtClean="0"/>
              <a:t>Is centralized for the service provider</a:t>
            </a:r>
          </a:p>
          <a:p>
            <a:endParaRPr lang="en-AU" sz="2000" dirty="0" smtClean="0"/>
          </a:p>
          <a:p>
            <a:pPr marL="0" indent="0">
              <a:buNone/>
            </a:pPr>
            <a:r>
              <a:rPr lang="en-AU" sz="2000" dirty="0" smtClean="0"/>
              <a:t>This:</a:t>
            </a:r>
          </a:p>
          <a:p>
            <a:r>
              <a:rPr lang="en-AU" sz="2000" dirty="0" smtClean="0"/>
              <a:t>Creates a new market for niche applications </a:t>
            </a:r>
          </a:p>
          <a:p>
            <a:r>
              <a:rPr lang="en-AU" sz="2000" dirty="0" smtClean="0"/>
              <a:t>Gets BIM into the web (“the cloud”)</a:t>
            </a:r>
          </a:p>
          <a:p>
            <a:r>
              <a:rPr lang="en-AU" sz="2000" b="1" dirty="0" smtClean="0"/>
              <a:t>Takes advantage of the fragmented nature of the industry </a:t>
            </a:r>
          </a:p>
          <a:p>
            <a:r>
              <a:rPr lang="en-AU" sz="2000" dirty="0" smtClean="0"/>
              <a:t>Is an open approach instead of getting everything on one black box: crucial is to standardize the API between services (BIMSie()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58666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00200" y="969593"/>
            <a:ext cx="6930380" cy="5771775"/>
            <a:chOff x="1619672" y="957093"/>
            <a:chExt cx="6930380" cy="577177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" t="4130" r="1246" b="2589"/>
            <a:stretch/>
          </p:blipFill>
          <p:spPr bwMode="auto">
            <a:xfrm>
              <a:off x="1619672" y="957093"/>
              <a:ext cx="6930380" cy="5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1" t="32175" r="33336" b="29345"/>
            <a:stretch/>
          </p:blipFill>
          <p:spPr bwMode="auto">
            <a:xfrm>
              <a:off x="2915816" y="3140968"/>
              <a:ext cx="5634236" cy="3273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641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306762"/>
            <a:ext cx="7467600" cy="960438"/>
          </a:xfrm>
        </p:spPr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err="1" smtClean="0"/>
              <a:t>Leon.vanBerlo@tno.nl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@</a:t>
            </a:r>
            <a:r>
              <a:rPr lang="en-US" sz="2000" dirty="0" err="1" smtClean="0"/>
              <a:t>berlotti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skype</a:t>
            </a:r>
            <a:r>
              <a:rPr lang="en-US" sz="2000" dirty="0" smtClean="0"/>
              <a:t>: </a:t>
            </a:r>
            <a:r>
              <a:rPr lang="en-US" sz="2000" dirty="0" err="1" smtClean="0"/>
              <a:t>berlotti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+</a:t>
            </a:r>
            <a:r>
              <a:rPr lang="en-US" sz="2000" dirty="0" smtClean="0"/>
              <a:t>31 6 423 674 65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 smtClean="0"/>
              <a:t>www.bimserver.org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bimsie.openbimstandards.org</a:t>
            </a:r>
            <a:r>
              <a:rPr lang="en-US" sz="2000" dirty="0"/>
              <a:t/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772816"/>
            <a:ext cx="6032500" cy="387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3688" y="2276872"/>
            <a:ext cx="12363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BIMserver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7380312" y="1772816"/>
            <a:ext cx="120267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Clashdetection</a:t>
            </a:r>
            <a:endParaRPr lang="nl-NL" sz="1200" dirty="0" smtClean="0"/>
          </a:p>
          <a:p>
            <a:r>
              <a:rPr lang="nl-NL" sz="1200" dirty="0" smtClean="0"/>
              <a:t>service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3284984"/>
            <a:ext cx="14251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Validationchecker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788024" y="5373216"/>
            <a:ext cx="10911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smtClean="0"/>
              <a:t>CO2 </a:t>
            </a:r>
            <a:r>
              <a:rPr lang="nl-NL" sz="1200" dirty="0" err="1" smtClean="0"/>
              <a:t>lifecycle</a:t>
            </a:r>
            <a:r>
              <a:rPr lang="nl-NL" sz="1200" dirty="0" smtClean="0"/>
              <a:t> </a:t>
            </a:r>
            <a:endParaRPr lang="nl-NL" sz="1200" dirty="0" smtClean="0"/>
          </a:p>
          <a:p>
            <a:r>
              <a:rPr lang="nl-NL" sz="1200" dirty="0" err="1" smtClean="0"/>
              <a:t>calculation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7020272" y="5445224"/>
            <a:ext cx="64998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smtClean="0"/>
              <a:t>Viewer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4716016" y="1628800"/>
            <a:ext cx="117211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Some</a:t>
            </a:r>
            <a:r>
              <a:rPr lang="nl-NL" sz="1200" dirty="0" smtClean="0"/>
              <a:t> </a:t>
            </a:r>
            <a:r>
              <a:rPr lang="nl-NL" sz="1200" dirty="0" err="1" smtClean="0"/>
              <a:t>supplier</a:t>
            </a:r>
            <a:endParaRPr lang="nl-NL" sz="1200" dirty="0" smtClean="0"/>
          </a:p>
          <a:p>
            <a:r>
              <a:rPr lang="nl-NL" sz="1200" dirty="0" err="1" smtClean="0"/>
              <a:t>automodeller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699792" y="5085184"/>
            <a:ext cx="108267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smtClean="0"/>
              <a:t>LOD checker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7452320" y="3717032"/>
            <a:ext cx="8130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whatever</a:t>
            </a:r>
            <a:endParaRPr lang="nl-NL" dirty="0"/>
          </a:p>
        </p:txBody>
      </p:sp>
      <p:sp>
        <p:nvSpPr>
          <p:cNvPr id="13" name="TextBox 12"/>
          <p:cNvSpPr txBox="1"/>
          <p:nvPr/>
        </p:nvSpPr>
        <p:spPr>
          <a:xfrm>
            <a:off x="3347864" y="3789040"/>
            <a:ext cx="8130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whatever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372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188642"/>
            <a:ext cx="7467600" cy="960438"/>
          </a:xfrm>
        </p:spPr>
        <p:txBody>
          <a:bodyPr/>
          <a:lstStyle/>
          <a:p>
            <a:pPr algn="ctr"/>
            <a:r>
              <a:rPr lang="en-US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9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4-03-14 22.52.3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16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2.4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4-03-14 22.52.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835"/>
            <a:ext cx="9144000" cy="60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42903"/>
      </p:ext>
    </p:extLst>
  </p:cSld>
  <p:clrMapOvr>
    <a:masterClrMapping/>
  </p:clrMapOvr>
</p:sld>
</file>

<file path=ppt/theme/theme1.xml><?xml version="1.0" encoding="utf-8"?>
<a:theme xmlns:a="http://schemas.openxmlformats.org/drawingml/2006/main" name="Basis TNO tekstdia -">
  <a:themeElements>
    <a:clrScheme name="TNO">
      <a:dk1>
        <a:sysClr val="windowText" lastClr="000000"/>
      </a:dk1>
      <a:lt1>
        <a:sysClr val="window" lastClr="FFFFFF"/>
      </a:lt1>
      <a:dk2>
        <a:srgbClr val="649EC9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9C9C9E"/>
      </a:hlink>
      <a:folHlink>
        <a:srgbClr val="5D5C60"/>
      </a:folHlink>
    </a:clrScheme>
    <a:fontScheme name="TN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483</Words>
  <Application>Microsoft Macintosh PowerPoint</Application>
  <PresentationFormat>On-screen Show (4:3)</PresentationFormat>
  <Paragraphs>98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Basis TNO tekstdia -</vt:lpstr>
      <vt:lpstr>Federated BIM </vt:lpstr>
      <vt:lpstr>There is NO central BIM!</vt:lpstr>
      <vt:lpstr>Event driven IT architecture</vt:lpstr>
      <vt:lpstr>There is NO central server!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Sidestep:  Non-IFC results returning to BIMserver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happenend?</vt:lpstr>
      <vt:lpstr>The big(ger) picture:  Results can trigger other (remote) services  and:  Remote services can trigger remote-remote services</vt:lpstr>
      <vt:lpstr>The big picture</vt:lpstr>
      <vt:lpstr>Niche applications</vt:lpstr>
      <vt:lpstr>Current (old) demonstrator</vt:lpstr>
      <vt:lpstr>Current initiative for simple 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TheBIMFederation.com:</vt:lpstr>
      <vt:lpstr>Federated BIM conclusions:</vt:lpstr>
      <vt:lpstr>PowerPoint Presentation</vt:lpstr>
      <vt:lpstr>Questions?  Leon.vanBerlo@tno.nl @berlotti skype: berlotti +31 6 423 674 65       www.bimserver.org bimsie.openbimstandards.org 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 Technologie update</dc:title>
  <dc:creator/>
  <cp:lastModifiedBy/>
  <cp:revision>1</cp:revision>
  <dcterms:created xsi:type="dcterms:W3CDTF">2010-12-16T09:20:55Z</dcterms:created>
  <dcterms:modified xsi:type="dcterms:W3CDTF">2014-03-14T22:29:34Z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Date">
    <vt:lpwstr>12-3-2014 20:12:34</vt:lpwstr>
  </property>
  <property fmtid="{D5CDD505-2E9C-101B-9397-08002B2CF9AE}" pid="3" name="Title">
    <vt:lpwstr>BIM Technologie update</vt:lpwstr>
  </property>
  <property fmtid="{D5CDD505-2E9C-101B-9397-08002B2CF9AE}" pid="4" name="SubTitle">
    <vt:lpwstr/>
  </property>
  <property fmtid="{D5CDD505-2E9C-101B-9397-08002B2CF9AE}" pid="5" name="Author">
    <vt:lpwstr>Léon van Berlo</vt:lpwstr>
  </property>
  <property fmtid="{D5CDD505-2E9C-101B-9397-08002B2CF9AE}" pid="6" name="ShowPages">
    <vt:lpwstr>False</vt:lpwstr>
  </property>
  <property fmtid="{D5CDD505-2E9C-101B-9397-08002B2CF9AE}" pid="7" name="ShowDate">
    <vt:lpwstr>False</vt:lpwstr>
  </property>
  <property fmtid="{D5CDD505-2E9C-101B-9397-08002B2CF9AE}" pid="8" name="SelectedPhoto">
    <vt:lpwstr>TNO_THEMA'sBasic.jpg</vt:lpwstr>
  </property>
  <property fmtid="{D5CDD505-2E9C-101B-9397-08002B2CF9AE}" pid="9" name="DateText">
    <vt:lpwstr>12 maart 2014</vt:lpwstr>
  </property>
  <property fmtid="{D5CDD505-2E9C-101B-9397-08002B2CF9AE}" pid="10" name="Color">
    <vt:lpwstr>True</vt:lpwstr>
  </property>
  <property fmtid="{D5CDD505-2E9C-101B-9397-08002B2CF9AE}" pid="11" name="Grammar">
    <vt:lpwstr>1</vt:lpwstr>
  </property>
  <property fmtid="{D5CDD505-2E9C-101B-9397-08002B2CF9AE}" pid="12" name="FavoriteLink1Image">
    <vt:lpwstr>Nederland.jpg</vt:lpwstr>
  </property>
  <property fmtid="{D5CDD505-2E9C-101B-9397-08002B2CF9AE}" pid="13" name="FavoriteLink2Image">
    <vt:lpwstr>techniek.jpg</vt:lpwstr>
  </property>
  <property fmtid="{D5CDD505-2E9C-101B-9397-08002B2CF9AE}" pid="14" name="FavoriteLink1Index">
    <vt:lpwstr>1</vt:lpwstr>
  </property>
  <property fmtid="{D5CDD505-2E9C-101B-9397-08002B2CF9AE}" pid="15" name="FavoriteLink2Index">
    <vt:lpwstr>1</vt:lpwstr>
  </property>
  <property fmtid="{D5CDD505-2E9C-101B-9397-08002B2CF9AE}" pid="16" name="CreationDate">
    <vt:lpwstr>12-3-2014 18:25:59</vt:lpwstr>
  </property>
  <property fmtid="{D5CDD505-2E9C-101B-9397-08002B2CF9AE}" pid="17" name="CreationBy">
    <vt:lpwstr>berlolahmv</vt:lpwstr>
  </property>
</Properties>
</file>